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5" r:id="rId1"/>
  </p:sldMasterIdLst>
  <p:sldIdLst>
    <p:sldId id="256" r:id="rId2"/>
    <p:sldId id="257" r:id="rId3"/>
    <p:sldId id="266" r:id="rId4"/>
    <p:sldId id="258" r:id="rId5"/>
    <p:sldId id="259" r:id="rId6"/>
    <p:sldId id="260" r:id="rId7"/>
    <p:sldId id="261" r:id="rId8"/>
    <p:sldId id="262" r:id="rId9"/>
    <p:sldId id="263" r:id="rId10"/>
    <p:sldId id="268" r:id="rId11"/>
    <p:sldId id="265" r:id="rId12"/>
    <p:sldId id="267" r:id="rId13"/>
    <p:sldId id="264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7" autoAdjust="0"/>
    <p:restoredTop sz="94660"/>
  </p:normalViewPr>
  <p:slideViewPr>
    <p:cSldViewPr snapToGrid="0">
      <p:cViewPr varScale="1">
        <p:scale>
          <a:sx n="51" d="100"/>
          <a:sy n="51" d="100"/>
        </p:scale>
        <p:origin x="96" y="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514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966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639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95527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689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8411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9123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641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3/29/2018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237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518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552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845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842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623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52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102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659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15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1962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BAD89-BD04-44AF-A154-BE07A1689F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Commissioning of the </a:t>
            </a:r>
            <a:r>
              <a:rPr lang="en-US" dirty="0" err="1"/>
              <a:t>FRoST</a:t>
            </a:r>
            <a:r>
              <a:rPr lang="en-US" dirty="0"/>
              <a:t> telescope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A889F6-91E3-4E84-BB8E-E40407C45F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Amanda Binkley</a:t>
            </a:r>
          </a:p>
          <a:p>
            <a:r>
              <a:rPr lang="en-US" dirty="0"/>
              <a:t>David Trilling</a:t>
            </a:r>
          </a:p>
          <a:p>
            <a:r>
              <a:rPr lang="en-US" dirty="0"/>
              <a:t>Northern Arizona university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660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EF133-B4DF-4865-840A-0839BDB26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D14F4-62A6-4182-A7FC-B40DF5422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230" y="2753106"/>
            <a:ext cx="9613861" cy="3599316"/>
          </a:xfrm>
        </p:spPr>
        <p:txBody>
          <a:bodyPr>
            <a:normAutofit/>
          </a:bodyPr>
          <a:lstStyle/>
          <a:p>
            <a:r>
              <a:rPr lang="en-US" sz="3200" dirty="0"/>
              <a:t>Refining the orbits of NEOs</a:t>
            </a:r>
          </a:p>
          <a:p>
            <a:pPr>
              <a:buFontTx/>
              <a:buChar char="-"/>
            </a:pPr>
            <a:r>
              <a:rPr lang="en-US" sz="3200" dirty="0"/>
              <a:t>Planetary defense</a:t>
            </a:r>
          </a:p>
          <a:p>
            <a:r>
              <a:rPr lang="en-US" sz="3200" dirty="0"/>
              <a:t>Finding light curves and colors</a:t>
            </a:r>
          </a:p>
          <a:p>
            <a:pPr marL="0" indent="0">
              <a:buNone/>
            </a:pPr>
            <a:r>
              <a:rPr lang="en-US" sz="3200" dirty="0"/>
              <a:t> of NEOs</a:t>
            </a:r>
          </a:p>
          <a:p>
            <a:pPr marL="0" indent="0">
              <a:buNone/>
            </a:pPr>
            <a:r>
              <a:rPr lang="en-US" sz="3200" dirty="0"/>
              <a:t>- Determines shape and composition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13455E-CA9D-43E2-A377-AA6810E2A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126" y="2270706"/>
            <a:ext cx="4310644" cy="3599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B9C8F1-71EE-4A9C-89F7-9DB8F9EF4615}"/>
              </a:ext>
            </a:extLst>
          </p:cNvPr>
          <p:cNvSpPr/>
          <p:nvPr/>
        </p:nvSpPr>
        <p:spPr>
          <a:xfrm>
            <a:off x="8319758" y="5870022"/>
            <a:ext cx="24978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'Erasmus et al. 2017'</a:t>
            </a:r>
          </a:p>
        </p:txBody>
      </p:sp>
    </p:spTree>
    <p:extLst>
      <p:ext uri="{BB962C8B-B14F-4D97-AF65-F5344CB8AC3E}">
        <p14:creationId xmlns:p14="http://schemas.microsoft.com/office/powerpoint/2010/main" val="3551713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216AF-956C-4211-BCB8-B6B33D4CE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thanks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29EF0-BA6F-4924-A6AB-31D4CCA46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563058"/>
            <a:ext cx="9905999" cy="3541714"/>
          </a:xfrm>
        </p:spPr>
        <p:txBody>
          <a:bodyPr>
            <a:normAutofit/>
          </a:bodyPr>
          <a:lstStyle/>
          <a:p>
            <a:r>
              <a:rPr lang="en-US" sz="3200" dirty="0"/>
              <a:t>Dr. David Trilling</a:t>
            </a:r>
          </a:p>
          <a:p>
            <a:r>
              <a:rPr lang="en-US" sz="3200" dirty="0"/>
              <a:t>Dr. Andrew McNeill</a:t>
            </a:r>
          </a:p>
          <a:p>
            <a:r>
              <a:rPr lang="en-US" sz="3200" dirty="0"/>
              <a:t>Dan Avner</a:t>
            </a:r>
          </a:p>
          <a:p>
            <a:r>
              <a:rPr lang="en-US" sz="3200" dirty="0"/>
              <a:t>Kathleen </a:t>
            </a:r>
            <a:r>
              <a:rPr lang="en-US" sz="3200" dirty="0" err="1"/>
              <a:t>Stigmon</a:t>
            </a:r>
            <a:endParaRPr lang="en-US" sz="3200" dirty="0"/>
          </a:p>
          <a:p>
            <a:r>
              <a:rPr lang="en-US" sz="3200" dirty="0"/>
              <a:t>Dr. Nadine Barlow</a:t>
            </a:r>
          </a:p>
        </p:txBody>
      </p:sp>
    </p:spTree>
    <p:extLst>
      <p:ext uri="{BB962C8B-B14F-4D97-AF65-F5344CB8AC3E}">
        <p14:creationId xmlns:p14="http://schemas.microsoft.com/office/powerpoint/2010/main" val="2681178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C4142-31DE-426E-A5D7-1A96F252C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780F9-285D-40B6-8268-D16E50A06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069" y="3258684"/>
            <a:ext cx="9613861" cy="3599316"/>
          </a:xfrm>
        </p:spPr>
        <p:txBody>
          <a:bodyPr>
            <a:normAutofit/>
          </a:bodyPr>
          <a:lstStyle/>
          <a:p>
            <a:r>
              <a:rPr lang="en-US" sz="3200" dirty="0"/>
              <a:t>Andrew McNeill</a:t>
            </a:r>
          </a:p>
          <a:p>
            <a:r>
              <a:rPr lang="en-US" sz="3200" dirty="0"/>
              <a:t>Dan Avner</a:t>
            </a:r>
          </a:p>
        </p:txBody>
      </p:sp>
    </p:spTree>
    <p:extLst>
      <p:ext uri="{BB962C8B-B14F-4D97-AF65-F5344CB8AC3E}">
        <p14:creationId xmlns:p14="http://schemas.microsoft.com/office/powerpoint/2010/main" val="539913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BAC498-B67D-4344-AD13-4E3B73050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3429000"/>
            <a:ext cx="9905998" cy="1478570"/>
          </a:xfrm>
        </p:spPr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126615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7E9FD-E1CF-4253-B03C-F017786B2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FRoST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2D517-90B1-407E-B483-460A3CA37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400787"/>
            <a:ext cx="9905999" cy="3703985"/>
          </a:xfrm>
        </p:spPr>
        <p:txBody>
          <a:bodyPr>
            <a:normAutofit/>
          </a:bodyPr>
          <a:lstStyle/>
          <a:p>
            <a:r>
              <a:rPr lang="en-US" sz="2800" dirty="0" err="1"/>
              <a:t>FRoST</a:t>
            </a:r>
            <a:r>
              <a:rPr lang="en-US" sz="2800" dirty="0"/>
              <a:t> (Flagstaff Robotic Survey Telescope)</a:t>
            </a:r>
          </a:p>
          <a:p>
            <a:r>
              <a:rPr lang="en-US" sz="2800" dirty="0"/>
              <a:t>Goal: Rapid response research of Near Earth Asteroids (NEAs)</a:t>
            </a:r>
          </a:p>
          <a:p>
            <a:r>
              <a:rPr lang="en-US" sz="2800" dirty="0"/>
              <a:t>Status: Close to full robotic operation</a:t>
            </a:r>
          </a:p>
          <a:p>
            <a:r>
              <a:rPr lang="en-US" sz="2800" dirty="0"/>
              <a:t>In collaboration with Lowell Observatory </a:t>
            </a:r>
          </a:p>
          <a:p>
            <a:pPr marL="0" indent="0">
              <a:buNone/>
            </a:pPr>
            <a:r>
              <a:rPr lang="en-US" sz="2800" dirty="0"/>
              <a:t>  and University of Arizona’s Catalina </a:t>
            </a:r>
          </a:p>
          <a:p>
            <a:pPr marL="0" indent="0">
              <a:buNone/>
            </a:pPr>
            <a:r>
              <a:rPr lang="en-US" sz="2800" dirty="0"/>
              <a:t>  Sky Survey.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4C4909-DCDE-45A7-B8FD-4890226FB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416" y="3791745"/>
            <a:ext cx="4229564" cy="281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03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7E9FD-E1CF-4253-B03C-F017786B2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FRoST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2D517-90B1-407E-B483-460A3CA37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070" y="2584139"/>
            <a:ext cx="9905999" cy="3703985"/>
          </a:xfrm>
        </p:spPr>
        <p:txBody>
          <a:bodyPr>
            <a:normAutofit/>
          </a:bodyPr>
          <a:lstStyle/>
          <a:p>
            <a:r>
              <a:rPr lang="en-US" sz="2800" dirty="0"/>
              <a:t>Anderson Mesa ~15km southeast of Flagstaff, AZ</a:t>
            </a:r>
          </a:p>
          <a:p>
            <a:r>
              <a:rPr lang="en-US" sz="2800" dirty="0"/>
              <a:t>Formerly LONEOS under Lowell</a:t>
            </a:r>
          </a:p>
          <a:p>
            <a:r>
              <a:rPr lang="en-US" sz="2800" dirty="0"/>
              <a:t>Funded in 2012 to fully </a:t>
            </a:r>
            <a:r>
              <a:rPr lang="en-US" sz="2800" dirty="0" err="1"/>
              <a:t>roboticize</a:t>
            </a:r>
            <a:endParaRPr lang="en-US" sz="2800" dirty="0"/>
          </a:p>
          <a:p>
            <a:r>
              <a:rPr lang="en-US" sz="2800" dirty="0"/>
              <a:t>2016 Jan 1, facility was renamed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err="1"/>
              <a:t>FRoST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0D8C49-408C-40CB-B2FD-B54E2EEF7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416" y="3791745"/>
            <a:ext cx="4229564" cy="281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097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29589-2EBB-48C8-B42C-2B8626256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 earth asteroids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BD214-B373-475C-8453-B9B84D15A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562208"/>
            <a:ext cx="9905999" cy="3541714"/>
          </a:xfrm>
        </p:spPr>
        <p:txBody>
          <a:bodyPr>
            <a:normAutofit/>
          </a:bodyPr>
          <a:lstStyle/>
          <a:p>
            <a:r>
              <a:rPr lang="en-US" sz="2800" dirty="0"/>
              <a:t>Small Solar System bodies whose orbits pass close to Earth</a:t>
            </a:r>
          </a:p>
          <a:p>
            <a:r>
              <a:rPr lang="en-US" sz="2800" dirty="0"/>
              <a:t>More than 15000 have been discovered</a:t>
            </a:r>
          </a:p>
          <a:p>
            <a:r>
              <a:rPr lang="en-US" sz="2800" dirty="0"/>
              <a:t>Future data will be taken of orbit, composition, and taxonomic class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C93CFC-5037-4C28-ABCF-11EF1A3A5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7447" y="3989769"/>
            <a:ext cx="4389962" cy="2683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1EC024B-55C4-4173-872F-CE687E28EA37}"/>
              </a:ext>
            </a:extLst>
          </p:cNvPr>
          <p:cNvSpPr/>
          <p:nvPr/>
        </p:nvSpPr>
        <p:spPr>
          <a:xfrm>
            <a:off x="7630779" y="6488668"/>
            <a:ext cx="2443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The Planetary Society</a:t>
            </a:r>
          </a:p>
        </p:txBody>
      </p:sp>
    </p:spTree>
    <p:extLst>
      <p:ext uri="{BB962C8B-B14F-4D97-AF65-F5344CB8AC3E}">
        <p14:creationId xmlns:p14="http://schemas.microsoft.com/office/powerpoint/2010/main" val="3685388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E4F40-2A54-4AB6-AFCE-9E209C9CC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contribution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CCD9C-A6C5-4E70-988C-BBB3B0B80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3190179"/>
            <a:ext cx="9905999" cy="3541714"/>
          </a:xfrm>
        </p:spPr>
        <p:txBody>
          <a:bodyPr>
            <a:normAutofit/>
          </a:bodyPr>
          <a:lstStyle/>
          <a:p>
            <a:r>
              <a:rPr lang="en-US" sz="2800" dirty="0"/>
              <a:t>Coding scripts</a:t>
            </a:r>
          </a:p>
          <a:p>
            <a:r>
              <a:rPr lang="en-US" sz="2800" dirty="0"/>
              <a:t>Suggestion of new hardware</a:t>
            </a:r>
          </a:p>
          <a:p>
            <a:r>
              <a:rPr lang="en-US" sz="2800" dirty="0"/>
              <a:t>Test observing run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ADD5BC-879A-4FF5-9A46-031D2417F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141" y="2285265"/>
            <a:ext cx="5327372" cy="3995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8145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3DE8-8B66-4AA9-87F0-46B1AF4D3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Fits files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CF77B-3058-461C-B9D3-85D191D9E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89670"/>
            <a:ext cx="9905999" cy="3541714"/>
          </a:xfrm>
        </p:spPr>
        <p:txBody>
          <a:bodyPr>
            <a:normAutofit/>
          </a:bodyPr>
          <a:lstStyle/>
          <a:p>
            <a:r>
              <a:rPr lang="en-US" sz="2800" dirty="0"/>
              <a:t>Combining raw data files from the </a:t>
            </a:r>
            <a:r>
              <a:rPr lang="en-US" sz="2800" dirty="0" err="1"/>
              <a:t>FRoST</a:t>
            </a:r>
            <a:r>
              <a:rPr lang="en-US" sz="2800" dirty="0"/>
              <a:t> system into standard FITS files</a:t>
            </a:r>
          </a:p>
          <a:p>
            <a:r>
              <a:rPr lang="en-US" sz="2800" dirty="0"/>
              <a:t>Image file supported by many coding programs for astronomy</a:t>
            </a:r>
          </a:p>
          <a:p>
            <a:r>
              <a:rPr lang="en-US" sz="2800" dirty="0"/>
              <a:t>.temp image file and .head plain text file with meta data</a:t>
            </a:r>
          </a:p>
          <a:p>
            <a:r>
              <a:rPr lang="en-US" sz="2800" dirty="0"/>
              <a:t>Primarily created in Python version 3.6</a:t>
            </a:r>
          </a:p>
          <a:p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709E02-F155-46F3-94C0-1AF6E6B5E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4326" y="5050016"/>
            <a:ext cx="3730235" cy="10547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FDE11E2-0ADB-471F-B312-6910F2EE039A}"/>
              </a:ext>
            </a:extLst>
          </p:cNvPr>
          <p:cNvSpPr/>
          <p:nvPr/>
        </p:nvSpPr>
        <p:spPr>
          <a:xfrm>
            <a:off x="7807192" y="6104772"/>
            <a:ext cx="2864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https://www.python.org/</a:t>
            </a:r>
          </a:p>
        </p:txBody>
      </p:sp>
    </p:spTree>
    <p:extLst>
      <p:ext uri="{BB962C8B-B14F-4D97-AF65-F5344CB8AC3E}">
        <p14:creationId xmlns:p14="http://schemas.microsoft.com/office/powerpoint/2010/main" val="2552951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0857F-17EF-48E8-97B7-5769EF473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subtraction and flat correction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4A2A9-2026-42A9-B839-66E38DCED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284" y="2449219"/>
            <a:ext cx="9613861" cy="3599316"/>
          </a:xfrm>
        </p:spPr>
        <p:txBody>
          <a:bodyPr>
            <a:normAutofit/>
          </a:bodyPr>
          <a:lstStyle/>
          <a:p>
            <a:r>
              <a:rPr lang="en-US" sz="2800" dirty="0"/>
              <a:t>Cleans up image quality</a:t>
            </a:r>
          </a:p>
          <a:p>
            <a:r>
              <a:rPr lang="en-US" sz="2800" dirty="0"/>
              <a:t>Bias: A zero second exposure with the shutter </a:t>
            </a:r>
          </a:p>
          <a:p>
            <a:pPr marL="0" indent="0">
              <a:buNone/>
            </a:pPr>
            <a:r>
              <a:rPr lang="en-US" sz="2800" dirty="0"/>
              <a:t>  closed</a:t>
            </a:r>
          </a:p>
          <a:p>
            <a:r>
              <a:rPr lang="en-US" sz="2800" dirty="0"/>
              <a:t>Flat: A greater than zero second exposure of </a:t>
            </a:r>
          </a:p>
          <a:p>
            <a:pPr marL="0" indent="0">
              <a:buNone/>
            </a:pPr>
            <a:r>
              <a:rPr lang="en-US" sz="2800" dirty="0"/>
              <a:t>  the sky at twilight 	</a:t>
            </a:r>
          </a:p>
          <a:p>
            <a:r>
              <a:rPr lang="en-US" sz="2800" dirty="0"/>
              <a:t>Created a filter with four quadrants </a:t>
            </a:r>
          </a:p>
          <a:p>
            <a:r>
              <a:rPr lang="en-US" sz="2800" dirty="0"/>
              <a:t>Took test frames at </a:t>
            </a:r>
            <a:r>
              <a:rPr lang="en-US" sz="2800" dirty="0" err="1"/>
              <a:t>FRoST</a:t>
            </a:r>
            <a:r>
              <a:rPr lang="en-US" sz="2800" dirty="0"/>
              <a:t> and fine tuned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75AE41-BE2E-4E8D-8847-DF711FD2F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8966" y="722025"/>
            <a:ext cx="3333750" cy="22190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84DA0F-20FD-4388-9677-3925DDFB6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6270" y="3141991"/>
            <a:ext cx="3476487" cy="340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784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4D02A-5E20-47F3-AF40-2DE6D8E51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Calculation of local Sunrise/Sunset/weather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FFFD7-C8F4-46EB-A2A5-BD7A1A179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097088"/>
            <a:ext cx="9905999" cy="3541714"/>
          </a:xfrm>
        </p:spPr>
        <p:txBody>
          <a:bodyPr>
            <a:normAutofit/>
          </a:bodyPr>
          <a:lstStyle/>
          <a:p>
            <a:r>
              <a:rPr lang="en-US" sz="2800" dirty="0"/>
              <a:t>Needed so that the telescope can know when to open and close.</a:t>
            </a:r>
          </a:p>
          <a:p>
            <a:r>
              <a:rPr lang="en-US" sz="2800" dirty="0"/>
              <a:t>High humidity, rain, snow, and other weather conditions can harm the telescope and data</a:t>
            </a:r>
          </a:p>
          <a:p>
            <a:r>
              <a:rPr lang="en-US" sz="2800" dirty="0"/>
              <a:t>Also conducted through Python</a:t>
            </a:r>
          </a:p>
        </p:txBody>
      </p:sp>
      <p:pic>
        <p:nvPicPr>
          <p:cNvPr id="1026" name="Picture 2" descr="Image result for sunrise and sunset">
            <a:extLst>
              <a:ext uri="{FF2B5EF4-FFF2-40B4-BE49-F238E27FC236}">
                <a16:creationId xmlns:a16="http://schemas.microsoft.com/office/drawing/2014/main" id="{C06CD1AE-EC31-4CDB-BD21-D3596C991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817" y="4385818"/>
            <a:ext cx="5399019" cy="2472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3223D1-7B5B-4F92-A386-B8E8DD279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085" y="4253297"/>
            <a:ext cx="4283076" cy="24721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96D9D04-5346-4BB2-BD1B-F712DAB8E8F6}"/>
              </a:ext>
            </a:extLst>
          </p:cNvPr>
          <p:cNvSpPr/>
          <p:nvPr/>
        </p:nvSpPr>
        <p:spPr>
          <a:xfrm>
            <a:off x="10953161" y="6356147"/>
            <a:ext cx="1106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Cray Inc.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77DCEA-A961-4E7A-8DF1-1037FB951AED}"/>
              </a:ext>
            </a:extLst>
          </p:cNvPr>
          <p:cNvSpPr/>
          <p:nvPr/>
        </p:nvSpPr>
        <p:spPr>
          <a:xfrm>
            <a:off x="0" y="6399422"/>
            <a:ext cx="13548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/>
              <a:t>ScienceBlogs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67877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81D4C-6E1F-4192-B117-8544039A0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F049F-A032-48ED-B18E-78D467845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3058358"/>
            <a:ext cx="9905999" cy="3541714"/>
          </a:xfrm>
        </p:spPr>
        <p:txBody>
          <a:bodyPr>
            <a:normAutofit/>
          </a:bodyPr>
          <a:lstStyle/>
          <a:p>
            <a:r>
              <a:rPr lang="en-US" sz="2800" dirty="0"/>
              <a:t>Locks</a:t>
            </a:r>
          </a:p>
          <a:p>
            <a:r>
              <a:rPr lang="en-US" sz="2800" dirty="0"/>
              <a:t>Cameras </a:t>
            </a:r>
          </a:p>
          <a:p>
            <a:r>
              <a:rPr lang="en-US" sz="2800" dirty="0"/>
              <a:t>Lens Cover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364099-7CA3-44F0-81F8-8AB72F975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804" y="2154238"/>
            <a:ext cx="5690378" cy="3783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4725664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838</TotalTime>
  <Words>323</Words>
  <Application>Microsoft Office PowerPoint</Application>
  <PresentationFormat>Widescreen</PresentationFormat>
  <Paragraphs>67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Trebuchet MS</vt:lpstr>
      <vt:lpstr>Berlin</vt:lpstr>
      <vt:lpstr>Commissioning of the FRoST telescope </vt:lpstr>
      <vt:lpstr>What is FRoST?</vt:lpstr>
      <vt:lpstr>What is FRoST?</vt:lpstr>
      <vt:lpstr>Near earth asteroids </vt:lpstr>
      <vt:lpstr>My contribution </vt:lpstr>
      <vt:lpstr>Fits files</vt:lpstr>
      <vt:lpstr>Bias subtraction and flat correction</vt:lpstr>
      <vt:lpstr>Calculation of local Sunrise/Sunset/weather</vt:lpstr>
      <vt:lpstr>Hardware</vt:lpstr>
      <vt:lpstr>Future Work</vt:lpstr>
      <vt:lpstr>Special thanks</vt:lpstr>
      <vt:lpstr>References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Frost</dc:title>
  <dc:creator>Amanda Binkley</dc:creator>
  <cp:lastModifiedBy>Amanda Binkley</cp:lastModifiedBy>
  <cp:revision>52</cp:revision>
  <dcterms:created xsi:type="dcterms:W3CDTF">2018-03-04T20:37:04Z</dcterms:created>
  <dcterms:modified xsi:type="dcterms:W3CDTF">2018-03-29T07:29:42Z</dcterms:modified>
</cp:coreProperties>
</file>